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3757C95-CAB5-4C62-B196-610BE912716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06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48AF30-821A-44A1-9AFD-90C6A1A664AE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106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6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40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2538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5A183C-E3F8-4759-8BCA-DE1842397BE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1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8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1089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F81E0C1-368D-40F3-AAE9-9DEA1F16FFE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089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35E219-22EE-43FF-9DFC-9EA457C4224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7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1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111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8F416D-BCD1-424C-ADB2-FE2C9AA27D8D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11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7E831ED-EA0A-4876-AEA5-955AD07BCBC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61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5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In some districts, ERO does</a:t>
            </a:r>
            <a:r>
              <a:rPr lang="en-US" altLang="en-US" baseline="0" dirty="0" smtClean="0">
                <a:cs typeface="Arial" panose="020B0604020202020204" pitchFamily="34" charset="0"/>
              </a:rPr>
              <a:t> not want counselors to use Return Stages.  It is reserved for ERO use only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151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EB9422-9A5E-460C-9975-1824D6A4601A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151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58A1A0-4CF1-494E-B178-F49C6D394DA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369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3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  In some districts, ERO does</a:t>
            </a:r>
            <a:r>
              <a:rPr lang="en-US" altLang="en-US" baseline="0" dirty="0" smtClean="0">
                <a:cs typeface="Arial" panose="020B0604020202020204" pitchFamily="34" charset="0"/>
              </a:rPr>
              <a:t> not want counselors to use Return Stages.  It is reserved for ERO use only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13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9A7EE30-B167-4C26-B181-B203B394B3B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13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9DF45D-3CE1-4899-B762-C1B9190F26B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44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Emphasize that there is a rule that we must inform taxpayers they are responsible for return</a:t>
            </a:r>
          </a:p>
          <a:p>
            <a:pPr marL="273050" lvl="1"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Read paragraph from 8879</a:t>
            </a:r>
          </a:p>
        </p:txBody>
      </p:sp>
      <p:sp>
        <p:nvSpPr>
          <p:cNvPr id="11171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CA0085-349E-408E-B306-597B4163F25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99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261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Taxpayer &amp; Spouse must both sign Form 8879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Inform taxpayers they are responsible for accuracy of return</a:t>
            </a:r>
          </a:p>
          <a:p>
            <a:pPr marL="274320" lvl="1">
              <a:buFontTx/>
              <a:buChar char="•"/>
              <a:defRPr/>
            </a:pPr>
            <a:r>
              <a:rPr lang="en-US" dirty="0" smtClean="0"/>
              <a:t> Not just signing to allow e-filing</a:t>
            </a:r>
          </a:p>
          <a:p>
            <a:pPr marL="271463" lvl="1">
              <a:buFontTx/>
              <a:buChar char="•"/>
              <a:defRPr/>
            </a:pPr>
            <a:r>
              <a:rPr lang="en-US" dirty="0" smtClean="0"/>
              <a:t> Do not need to keep copy of 8879 or Federal copy of W-2s &amp; 1099s to give to ERO</a:t>
            </a:r>
          </a:p>
          <a:p>
            <a:pPr marL="271463" lvl="1">
              <a:buFontTx/>
              <a:buChar char="•"/>
              <a:defRPr/>
            </a:pPr>
            <a:r>
              <a:rPr lang="en-US" dirty="0" smtClean="0"/>
              <a:t> 8879 is given back to taxpayer(s) in envelope</a:t>
            </a:r>
          </a:p>
        </p:txBody>
      </p:sp>
      <p:sp>
        <p:nvSpPr>
          <p:cNvPr id="1119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2D8D48-BBB2-445D-BF73-1B6BE9FA8CA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119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DD182C-C020-47BF-BCBB-78DB510E1A2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80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1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Check the client’s Power of Attorney document to make sure it covers</a:t>
            </a:r>
            <a:r>
              <a:rPr lang="en-US" altLang="en-US" baseline="0" dirty="0" smtClean="0">
                <a:cs typeface="Arial" panose="020B0604020202020204" pitchFamily="34" charset="0"/>
              </a:rPr>
              <a:t> Tax Returns.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A “</a:t>
            </a:r>
            <a:r>
              <a:rPr lang="en-US" altLang="en-US" b="1" u="sng" baseline="0" dirty="0" smtClean="0">
                <a:cs typeface="Arial" panose="020B0604020202020204" pitchFamily="34" charset="0"/>
              </a:rPr>
              <a:t>General Power of Attorney</a:t>
            </a:r>
            <a:r>
              <a:rPr lang="en-US" altLang="en-US" baseline="0" dirty="0" smtClean="0">
                <a:cs typeface="Arial" panose="020B0604020202020204" pitchFamily="34" charset="0"/>
              </a:rPr>
              <a:t>” </a:t>
            </a:r>
            <a:r>
              <a:rPr lang="en-US" dirty="0" smtClean="0">
                <a:effectLst/>
              </a:rPr>
              <a:t>permits the agent to conduct every kind of business or financial transaction.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dirty="0" smtClean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A “</a:t>
            </a:r>
            <a:r>
              <a:rPr lang="en-US" b="1" u="sng" dirty="0" smtClean="0">
                <a:effectLst/>
              </a:rPr>
              <a:t>Limited Power of Attorney</a:t>
            </a:r>
            <a:r>
              <a:rPr lang="en-US" dirty="0" smtClean="0">
                <a:effectLst/>
              </a:rPr>
              <a:t>” permits the agent to perform a specific act or acts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dirty="0" smtClean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Also check the dates on the Power of Attorney are</a:t>
            </a:r>
            <a:r>
              <a:rPr lang="en-US" baseline="0" dirty="0" smtClean="0">
                <a:effectLst/>
              </a:rPr>
              <a:t> active.</a:t>
            </a:r>
            <a:endParaRPr lang="en-US" dirty="0" smtClean="0">
              <a:effectLst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2128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73" tIns="46186" rIns="92373" bIns="46186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199543-F412-4624-9632-725382D20893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60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12333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06D75D-9A9C-48C8-A69B-4EA34299702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6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Concluding The Interview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 smtClean="0"/>
              <a:t>Pub 4012 Tab 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4017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Last Word</a:t>
            </a:r>
            <a:endParaRPr lang="en-US" altLang="en-US" dirty="0" smtClean="0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Explain what will happen next</a:t>
            </a:r>
          </a:p>
          <a:p>
            <a:pPr lvl="1"/>
            <a:r>
              <a:rPr lang="en-US" altLang="en-US" smtClean="0"/>
              <a:t>Site responsibility</a:t>
            </a:r>
          </a:p>
          <a:p>
            <a:pPr lvl="1"/>
            <a:r>
              <a:rPr lang="en-US" altLang="en-US" smtClean="0"/>
              <a:t>Taxpayer’s responsibility</a:t>
            </a:r>
          </a:p>
          <a:p>
            <a:r>
              <a:rPr lang="en-US" altLang="en-US" smtClean="0"/>
              <a:t>Ask taxpayer if any questions</a:t>
            </a:r>
          </a:p>
          <a:p>
            <a:r>
              <a:rPr lang="en-US" altLang="en-US" smtClean="0"/>
              <a:t>Reminder taxpayer to bring current year tax envelope with them next year; </a:t>
            </a:r>
          </a:p>
          <a:p>
            <a:r>
              <a:rPr lang="en-US" altLang="en-US" smtClean="0"/>
              <a:t>Ask taxpayer to refer friends to program</a:t>
            </a:r>
          </a:p>
          <a:p>
            <a:r>
              <a:rPr lang="en-US" altLang="en-US" smtClean="0"/>
              <a:t>Thank taxpayer for coming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06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TW – Finalizing Return</a:t>
            </a:r>
            <a:endParaRPr lang="en-US" altLang="en-US" dirty="0" smtClean="0"/>
          </a:p>
        </p:txBody>
      </p:sp>
      <p:sp>
        <p:nvSpPr>
          <p:cNvPr id="11079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en-US" sz="11200" dirty="0" smtClean="0"/>
              <a:t>Ensure all forms in red in Forms Tree are corrected  </a:t>
            </a:r>
          </a:p>
          <a:p>
            <a:r>
              <a:rPr lang="en-US" altLang="en-US" sz="11200" dirty="0" smtClean="0"/>
              <a:t>     </a:t>
            </a:r>
            <a:r>
              <a:rPr lang="en-US" altLang="en-US" sz="11200" b="1" dirty="0" smtClean="0">
                <a:solidFill>
                  <a:srgbClr val="FF0000"/>
                </a:solidFill>
              </a:rPr>
              <a:t>(GET THE RED OUT)</a:t>
            </a:r>
          </a:p>
          <a:p>
            <a:pPr lvl="1"/>
            <a:r>
              <a:rPr lang="en-US" altLang="en-US" sz="9600" dirty="0" smtClean="0"/>
              <a:t> TW will underline areas to be corrected in red on the form</a:t>
            </a:r>
          </a:p>
          <a:p>
            <a:r>
              <a:rPr lang="en-US" altLang="en-US" sz="11200" dirty="0" smtClean="0"/>
              <a:t>Run diagnostics (icon at top of TW screen) &amp; correct errors</a:t>
            </a:r>
          </a:p>
          <a:p>
            <a:pPr lvl="1"/>
            <a:r>
              <a:rPr lang="en-US" altLang="en-US" sz="9600" dirty="0" smtClean="0"/>
              <a:t>Verify need for any overrides; read warnings</a:t>
            </a:r>
          </a:p>
          <a:p>
            <a:pPr lvl="1"/>
            <a:r>
              <a:rPr lang="en-US" altLang="en-US" sz="9600" dirty="0" smtClean="0"/>
              <a:t>Must re-run diagnostics after corrections</a:t>
            </a:r>
          </a:p>
          <a:p>
            <a:r>
              <a:rPr lang="en-US" altLang="en-US" sz="11200" dirty="0" smtClean="0"/>
              <a:t>Click on “Create e-Files” box (at bottom of Diagnostics box)</a:t>
            </a:r>
          </a:p>
          <a:p>
            <a:endParaRPr lang="en-US" altLang="en-US" sz="9000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 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585"/>
            <a:ext cx="612648" cy="344615"/>
          </a:xfrm>
          <a:prstGeom prst="rect">
            <a:avLst/>
          </a:prstGeom>
        </p:spPr>
      </p:pic>
      <p:sp>
        <p:nvSpPr>
          <p:cNvPr id="9" name="TextBox 8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4766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>
            <a:normAutofit/>
          </a:bodyPr>
          <a:lstStyle/>
          <a:p>
            <a:r>
              <a:rPr lang="en-US" altLang="en-US" smtClean="0"/>
              <a:t>TW – Finalizing Return</a:t>
            </a:r>
            <a:endParaRPr lang="en-US" altLang="en-US" sz="2400" dirty="0" smtClean="0"/>
          </a:p>
        </p:txBody>
      </p:sp>
      <p:sp>
        <p:nvSpPr>
          <p:cNvPr id="111001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/>
          </a:bodyPr>
          <a:lstStyle/>
          <a:p>
            <a:r>
              <a:rPr lang="en-US" altLang="en-US" sz="2900" dirty="0" smtClean="0"/>
              <a:t>Follow ERO instructions (if any) for Return Stage updates.  Individual site procedures may vary.</a:t>
            </a:r>
          </a:p>
          <a:p>
            <a:r>
              <a:rPr lang="en-US" altLang="en-US" sz="2900" dirty="0" smtClean="0"/>
              <a:t>Print copy of return for taxpayer by clicking on Print Return icon</a:t>
            </a:r>
          </a:p>
          <a:p>
            <a:pPr lvl="1"/>
            <a:r>
              <a:rPr lang="en-US" altLang="en-US" sz="2500" dirty="0" smtClean="0"/>
              <a:t>PDF is generated; open PDF &amp; print as usual </a:t>
            </a:r>
          </a:p>
          <a:p>
            <a:r>
              <a:rPr lang="en-US" altLang="en-US" sz="2900" dirty="0" smtClean="0"/>
              <a:t>Do </a:t>
            </a:r>
            <a:r>
              <a:rPr lang="en-US" altLang="en-US" sz="2900" b="1" dirty="0" smtClean="0"/>
              <a:t>not</a:t>
            </a:r>
            <a:r>
              <a:rPr lang="en-US" altLang="en-US" sz="2900" dirty="0" smtClean="0"/>
              <a:t> keep copies of any of clients tax documents or return:  i.e. W-2s &amp; 1099s or signed 8879s; return all to taxpayer</a:t>
            </a:r>
            <a:endParaRPr lang="en-US" altLang="en-US" sz="2900" dirty="0" smtClean="0">
              <a:solidFill>
                <a:srgbClr val="FF3300"/>
              </a:solidFill>
            </a:endParaRPr>
          </a:p>
          <a:p>
            <a:r>
              <a:rPr lang="en-US" altLang="en-US" sz="2900" dirty="0" smtClean="0"/>
              <a:t> ERO will e-file returns &amp; notify counselor of any rejects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smtClean="0"/>
              <a:t>(cont’d)</a:t>
            </a:r>
            <a:endParaRPr lang="en-US" sz="1600" dirty="0"/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N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Return Stages on Main Listing Screen</a:t>
            </a:r>
          </a:p>
        </p:txBody>
      </p:sp>
      <p:pic>
        <p:nvPicPr>
          <p:cNvPr id="111411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3" t="16869" r="980" b="20357"/>
          <a:stretch>
            <a:fillRect/>
          </a:stretch>
        </p:blipFill>
        <p:spPr>
          <a:xfrm>
            <a:off x="609600" y="1524000"/>
            <a:ext cx="7467600" cy="4572000"/>
          </a:xfrm>
          <a:noFill/>
        </p:spPr>
      </p:pic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962400" y="2286000"/>
            <a:ext cx="2438400" cy="2895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5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Return Stages in E-File Status Section of Return Summary</a:t>
            </a:r>
          </a:p>
        </p:txBody>
      </p:sp>
      <p:pic>
        <p:nvPicPr>
          <p:cNvPr id="111206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25587" r="50000" b="11636"/>
          <a:stretch>
            <a:fillRect/>
          </a:stretch>
        </p:blipFill>
        <p:spPr>
          <a:xfrm>
            <a:off x="609600" y="1600200"/>
            <a:ext cx="7848600" cy="4800600"/>
          </a:xfrm>
          <a:noFill/>
        </p:spPr>
      </p:pic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47800" y="4191000"/>
            <a:ext cx="3200400" cy="2209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77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Finalizing Return with Taxpayer</a:t>
            </a:r>
          </a:p>
        </p:txBody>
      </p:sp>
      <p:sp>
        <p:nvSpPr>
          <p:cNvPr id="1116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Review printed return with taxpayer</a:t>
            </a:r>
          </a:p>
          <a:p>
            <a:pPr lvl="1"/>
            <a:r>
              <a:rPr lang="en-US" altLang="en-US" dirty="0" smtClean="0"/>
              <a:t>Ask taxpayer to check spelling on names, SSNs, and address on top of 1040. </a:t>
            </a:r>
          </a:p>
          <a:p>
            <a:pPr lvl="1"/>
            <a:r>
              <a:rPr lang="en-US" altLang="en-US" dirty="0" smtClean="0"/>
              <a:t>Review line by line Federal &amp; NJ 1040s</a:t>
            </a:r>
          </a:p>
          <a:p>
            <a:pPr lvl="1"/>
            <a:r>
              <a:rPr lang="en-US" altLang="en-US" dirty="0" smtClean="0"/>
              <a:t>Highlight any carry-overs or “issues”</a:t>
            </a:r>
          </a:p>
          <a:p>
            <a:r>
              <a:rPr lang="en-US" altLang="en-US" dirty="0" smtClean="0"/>
              <a:t>Have taxpayer(s) sign Form 8879 IRS E-File Signature Authorization </a:t>
            </a:r>
          </a:p>
          <a:p>
            <a:pPr lvl="1"/>
            <a:r>
              <a:rPr lang="en-US" altLang="en-US" b="1" u="sng" dirty="0" smtClean="0">
                <a:solidFill>
                  <a:srgbClr val="FF0000"/>
                </a:solidFill>
              </a:rPr>
              <a:t>Inform taxpayers they are responsible for return</a:t>
            </a:r>
          </a:p>
          <a:p>
            <a:pPr lvl="1"/>
            <a:r>
              <a:rPr lang="en-US" altLang="en-US" dirty="0" smtClean="0"/>
              <a:t>If joint return, BOTH taxpayers MUST sign</a:t>
            </a:r>
          </a:p>
          <a:p>
            <a:pPr lvl="2"/>
            <a:r>
              <a:rPr lang="en-US" altLang="en-US" dirty="0" smtClean="0">
                <a:solidFill>
                  <a:srgbClr val="001132"/>
                </a:solidFill>
              </a:rPr>
              <a:t>Signatures acknowledge they know they are responsible for return and also gives permission to e-file</a:t>
            </a:r>
          </a:p>
          <a:p>
            <a:r>
              <a:rPr lang="en-US" altLang="en-US" dirty="0" smtClean="0"/>
              <a:t>Assemble packet for taxpayer in envelope</a:t>
            </a:r>
          </a:p>
          <a:p>
            <a:pPr lvl="1"/>
            <a:r>
              <a:rPr lang="en-US" altLang="en-US" dirty="0" smtClean="0"/>
              <a:t> Return all source documents, Intake/Interview sheet, signed 8879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K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64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 IRS e-file Signature </a:t>
            </a:r>
            <a:br>
              <a:rPr lang="en-US" altLang="en-US" smtClean="0"/>
            </a:br>
            <a:r>
              <a:rPr lang="en-US" altLang="en-US" smtClean="0"/>
              <a:t>Authorization  - Form 8879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86400" y="5761038"/>
            <a:ext cx="533400" cy="247650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00" b="1" dirty="0" smtClean="0">
                <a:latin typeface="Arial" charset="0"/>
                <a:cs typeface="Arial" charset="0"/>
              </a:rPr>
              <a:t>2014</a:t>
            </a:r>
            <a:endParaRPr lang="en-US" sz="1000" b="1" dirty="0"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57200" y="4419600"/>
            <a:ext cx="8305800" cy="1447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914400" y="6019800"/>
            <a:ext cx="7391400" cy="4619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Inform taxpayers they are responsible for return</a:t>
            </a:r>
          </a:p>
        </p:txBody>
      </p:sp>
      <p:pic>
        <p:nvPicPr>
          <p:cNvPr id="10" name="Picture 9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6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Power of Attorney (POA)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Required if someone other than taxpayer is signing return</a:t>
            </a:r>
          </a:p>
          <a:p>
            <a:r>
              <a:rPr lang="en-US" altLang="en-US" dirty="0" smtClean="0"/>
              <a:t>POA must include authority for tax returns</a:t>
            </a:r>
          </a:p>
          <a:p>
            <a:r>
              <a:rPr lang="en-US" altLang="en-US" dirty="0" smtClean="0"/>
              <a:t>Click on Add Forms; select Form 2848 (POA)</a:t>
            </a:r>
          </a:p>
          <a:p>
            <a:pPr lvl="1"/>
            <a:r>
              <a:rPr lang="en-US" altLang="en-US" dirty="0" smtClean="0"/>
              <a:t>Check box at top, “using this form” (will blue check Form 8453 to show 2848 attached)</a:t>
            </a:r>
          </a:p>
          <a:p>
            <a:pPr lvl="1"/>
            <a:r>
              <a:rPr lang="en-US" altLang="en-US" dirty="0" smtClean="0"/>
              <a:t>Fill in info about representative (Line 2)</a:t>
            </a:r>
          </a:p>
          <a:p>
            <a:pPr lvl="1"/>
            <a:r>
              <a:rPr lang="en-US" altLang="en-US" dirty="0" smtClean="0"/>
              <a:t>List “Type” as Income Tax Return (Line 3)</a:t>
            </a:r>
          </a:p>
          <a:p>
            <a:pPr lvl="1"/>
            <a:r>
              <a:rPr lang="en-US" altLang="en-US" dirty="0" smtClean="0"/>
              <a:t>Check box to retain taxpayer’s original POA (Line 6)</a:t>
            </a:r>
          </a:p>
          <a:p>
            <a:pPr lvl="1"/>
            <a:r>
              <a:rPr lang="en-US" altLang="en-US" dirty="0" smtClean="0"/>
              <a:t>Fill in red lines on 2848, Part II, Declaration </a:t>
            </a:r>
          </a:p>
          <a:p>
            <a:r>
              <a:rPr lang="en-US" altLang="en-US" dirty="0" smtClean="0"/>
              <a:t>Copy of POA to be attached to Form 8453 Transmittal Form for site to send to IRS</a:t>
            </a:r>
          </a:p>
          <a:p>
            <a:pPr lvl="1"/>
            <a:r>
              <a:rPr lang="en-US" altLang="en-US" dirty="0" smtClean="0"/>
              <a:t>Mail after e-file return is accepted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7129774" y="58579"/>
            <a:ext cx="163935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Pub 4012 Tab K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3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Refunds/Balance Due</a:t>
            </a:r>
            <a:endParaRPr lang="en-US" altLang="en-US" dirty="0" smtClean="0"/>
          </a:p>
        </p:txBody>
      </p:sp>
      <p:sp>
        <p:nvSpPr>
          <p:cNvPr id="112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Discuss expected date/method of refund</a:t>
            </a:r>
          </a:p>
          <a:p>
            <a:r>
              <a:rPr lang="en-US" altLang="en-US" dirty="0" smtClean="0"/>
              <a:t>Review payment alternatives if balance due</a:t>
            </a:r>
          </a:p>
          <a:p>
            <a:pPr lvl="1"/>
            <a:r>
              <a:rPr lang="en-US" altLang="en-US" dirty="0" smtClean="0"/>
              <a:t>Can e-file now &amp; pay by 4/15 with payment voucher (1040-V)</a:t>
            </a:r>
          </a:p>
          <a:p>
            <a:r>
              <a:rPr lang="en-US" altLang="en-US" dirty="0" smtClean="0"/>
              <a:t>Discuss how to avoid balance due in future</a:t>
            </a:r>
          </a:p>
          <a:p>
            <a:pPr lvl="1"/>
            <a:r>
              <a:rPr lang="en-US" altLang="en-US" dirty="0" smtClean="0"/>
              <a:t> Increase withholdings from wages (W-4)</a:t>
            </a:r>
          </a:p>
          <a:p>
            <a:pPr lvl="1"/>
            <a:r>
              <a:rPr lang="en-US" altLang="en-US" dirty="0" smtClean="0"/>
              <a:t> Request withholding  from pension, SS, broker</a:t>
            </a:r>
          </a:p>
          <a:p>
            <a:pPr lvl="1"/>
            <a:r>
              <a:rPr lang="en-US" altLang="en-US" dirty="0" smtClean="0"/>
              <a:t> Estimated tax payments </a:t>
            </a:r>
          </a:p>
          <a:p>
            <a:pPr lvl="2"/>
            <a:r>
              <a:rPr lang="en-US" altLang="en-US" dirty="0" smtClean="0"/>
              <a:t> Assist with Form 1040-ES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456512" y="58579"/>
            <a:ext cx="231262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smtClean="0"/>
              <a:t>Pub 4012 Tabs 13 &amp; 14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2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796</Words>
  <Application>Microsoft Office PowerPoint</Application>
  <PresentationFormat>On-screen Show (4:3)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ＭＳ Ｐゴシック</vt:lpstr>
      <vt:lpstr>Verdana</vt:lpstr>
      <vt:lpstr>Wingdings</vt:lpstr>
      <vt:lpstr>NJ Template 06</vt:lpstr>
      <vt:lpstr>Concluding The Interview</vt:lpstr>
      <vt:lpstr>TW – Finalizing Return</vt:lpstr>
      <vt:lpstr>TW – Finalizing Return</vt:lpstr>
      <vt:lpstr>Return Stages on Main Listing Screen</vt:lpstr>
      <vt:lpstr>Return Stages in E-File Status Section of Return Summary</vt:lpstr>
      <vt:lpstr>Finalizing Return with Taxpayer</vt:lpstr>
      <vt:lpstr>TW IRS e-file Signature  Authorization  - Form 8879</vt:lpstr>
      <vt:lpstr>Power of Attorney (POA)</vt:lpstr>
      <vt:lpstr>Refunds/Balance Due</vt:lpstr>
      <vt:lpstr>The Last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2015-11-10T02:47:16Z</dcterms:modified>
</cp:coreProperties>
</file>